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5614FE-6D22-4D88-B440-A92EAC8D17D5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6EDBC-18F9-4245-B2FB-CB986DF7C2D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American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Role of Government in America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DeGraca</a:t>
            </a:r>
            <a:endParaRPr lang="en-US" dirty="0" smtClean="0"/>
          </a:p>
          <a:p>
            <a:r>
              <a:rPr lang="en-US" dirty="0" smtClean="0"/>
              <a:t>POS 2041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have Government</a:t>
            </a:r>
          </a:p>
          <a:p>
            <a:r>
              <a:rPr lang="en-US" dirty="0" smtClean="0"/>
              <a:t>The </a:t>
            </a:r>
            <a:r>
              <a:rPr lang="en-US" dirty="0"/>
              <a:t>Founders </a:t>
            </a:r>
            <a:r>
              <a:rPr lang="en-US" dirty="0" smtClean="0"/>
              <a:t>Conceptions</a:t>
            </a:r>
          </a:p>
          <a:p>
            <a:r>
              <a:rPr lang="en-US" dirty="0" smtClean="0"/>
              <a:t>Reasons </a:t>
            </a:r>
            <a:r>
              <a:rPr lang="en-US" dirty="0"/>
              <a:t>for </a:t>
            </a:r>
            <a:r>
              <a:rPr lang="en-US" dirty="0" smtClean="0"/>
              <a:t>Government Expansion</a:t>
            </a:r>
          </a:p>
          <a:p>
            <a:r>
              <a:rPr lang="en-US" dirty="0" smtClean="0"/>
              <a:t>Americans’ </a:t>
            </a:r>
            <a:r>
              <a:rPr lang="en-US" dirty="0"/>
              <a:t>Ambivalence about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Opinions </a:t>
            </a:r>
            <a:r>
              <a:rPr lang="en-US" dirty="0"/>
              <a:t>about Gov’t in the Obama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Trust </a:t>
            </a:r>
            <a:r>
              <a:rPr lang="en-US" dirty="0"/>
              <a:t>and confidence in </a:t>
            </a:r>
            <a:r>
              <a:rPr 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0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have Government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675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In Democracies</a:t>
            </a:r>
          </a:p>
          <a:p>
            <a:pPr marL="457200" indent="-457200">
              <a:buAutoNum type="alphaLcPeriod"/>
            </a:pPr>
            <a:r>
              <a:rPr lang="en-US" dirty="0" smtClean="0"/>
              <a:t>To have a measure of control over the people</a:t>
            </a:r>
          </a:p>
          <a:p>
            <a:pPr marL="457200" indent="-457200">
              <a:buAutoNum type="alphaLcPeriod"/>
            </a:pPr>
            <a:r>
              <a:rPr lang="en-US" dirty="0" smtClean="0"/>
              <a:t>To have a monopoly on the use of military power</a:t>
            </a:r>
          </a:p>
          <a:p>
            <a:pPr marL="457200" indent="-457200">
              <a:buAutoNum type="alphaLcPeriod"/>
            </a:pPr>
            <a:r>
              <a:rPr lang="en-US" dirty="0" smtClean="0"/>
              <a:t>To protect personal freedom</a:t>
            </a:r>
          </a:p>
          <a:p>
            <a:pPr marL="457200" indent="-457200">
              <a:buAutoNum type="alphaLcPeriod"/>
            </a:pPr>
            <a:r>
              <a:rPr lang="en-US" dirty="0" smtClean="0"/>
              <a:t>To regulate society</a:t>
            </a:r>
          </a:p>
          <a:p>
            <a:r>
              <a:rPr lang="en-US" dirty="0" smtClean="0"/>
              <a:t>2. In Dictatorships and Totalitarian nations </a:t>
            </a:r>
          </a:p>
          <a:p>
            <a:pPr marL="457200" indent="-457200">
              <a:buAutoNum type="alphaLcPeriod"/>
            </a:pPr>
            <a:r>
              <a:rPr lang="en-US" dirty="0" smtClean="0"/>
              <a:t>Regulate every aspect of life</a:t>
            </a:r>
          </a:p>
          <a:p>
            <a:r>
              <a:rPr lang="en-US" dirty="0" smtClean="0"/>
              <a:t>3. Stateless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2400"/>
            <a:ext cx="7772400" cy="3048000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How did the US developed the size of government we have? </a:t>
            </a:r>
            <a:br>
              <a:rPr lang="en-US" sz="4000" dirty="0" smtClean="0"/>
            </a:br>
            <a:r>
              <a:rPr lang="en-US" sz="4000" dirty="0" smtClean="0"/>
              <a:t>1. The </a:t>
            </a:r>
            <a:r>
              <a:rPr lang="en-US" sz="4000" dirty="0"/>
              <a:t>Founders </a:t>
            </a:r>
            <a:r>
              <a:rPr lang="en-US" sz="4000" dirty="0" smtClean="0"/>
              <a:t>conceptions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590800"/>
            <a:ext cx="7772400" cy="40386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Early Settlers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2800" dirty="0" smtClean="0"/>
              <a:t>Religious reasons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2800" dirty="0" smtClean="0"/>
              <a:t>Economic reasons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Constitution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2800" dirty="0" smtClean="0"/>
              <a:t>Tenth Amendment (delegation of Power)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2800" dirty="0" smtClean="0"/>
              <a:t>Flexibility to allow Constitution to expand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Role of the People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2800" dirty="0" smtClean="0"/>
              <a:t>To vote for members in the House of Rep</a:t>
            </a:r>
          </a:p>
          <a:p>
            <a:pPr marL="1097280" lvl="1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980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28600"/>
            <a:ext cx="7772400" cy="2450592"/>
          </a:xfrm>
        </p:spPr>
        <p:txBody>
          <a:bodyPr/>
          <a:lstStyle/>
          <a:p>
            <a:r>
              <a:rPr lang="en-US" dirty="0"/>
              <a:t>Reasons for </a:t>
            </a:r>
            <a:r>
              <a:rPr lang="en-US" dirty="0" smtClean="0"/>
              <a:t>Government Expansion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050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Why does Government Grow?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Civil War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Industrial Revolution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Great Depression (1929-1933) 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3100" dirty="0" smtClean="0"/>
              <a:t>New Deal; 16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Amendment (</a:t>
            </a:r>
            <a:r>
              <a:rPr lang="en-US" sz="3000" dirty="0" smtClean="0"/>
              <a:t>income, Tax)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World War II and the Cold War</a:t>
            </a:r>
            <a:endParaRPr lang="en-US" sz="31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Civil Rights Era</a:t>
            </a:r>
          </a:p>
          <a:p>
            <a:pPr marL="1097280" lvl="1" indent="-457200">
              <a:buFont typeface="Arial" pitchFamily="34" charset="0"/>
              <a:buChar char="•"/>
            </a:pPr>
            <a:r>
              <a:rPr lang="en-US" sz="3100" dirty="0" smtClean="0"/>
              <a:t>Great Society (9)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Backlash to Government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2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Americans’ Ambivalence about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 smtClean="0"/>
              <a:t>Public Opinion about Government Spending</a:t>
            </a:r>
          </a:p>
          <a:p>
            <a:pPr lvl="1"/>
            <a:r>
              <a:rPr lang="en-US" dirty="0" smtClean="0"/>
              <a:t>Americans are of two minds about government size and activity</a:t>
            </a:r>
          </a:p>
          <a:p>
            <a:pPr lvl="2"/>
            <a:r>
              <a:rPr lang="en-US" dirty="0" smtClean="0"/>
              <a:t>Cut spending</a:t>
            </a:r>
          </a:p>
          <a:p>
            <a:pPr lvl="2"/>
            <a:r>
              <a:rPr lang="en-US" dirty="0" smtClean="0"/>
              <a:t>Increase number of programs</a:t>
            </a:r>
          </a:p>
          <a:p>
            <a:r>
              <a:rPr lang="en-US" dirty="0" smtClean="0"/>
              <a:t>The Diversity of Antigovernment Groups</a:t>
            </a:r>
          </a:p>
          <a:p>
            <a:pPr lvl="1"/>
            <a:r>
              <a:rPr lang="en-US" dirty="0" smtClean="0"/>
              <a:t>Supporters of smaller government shows their displeasure</a:t>
            </a:r>
          </a:p>
          <a:p>
            <a:pPr lvl="1"/>
            <a:r>
              <a:rPr lang="en-US" dirty="0" smtClean="0"/>
              <a:t>They  challenge power to tax</a:t>
            </a:r>
          </a:p>
          <a:p>
            <a:pPr lvl="1"/>
            <a:r>
              <a:rPr lang="en-US" dirty="0" smtClean="0"/>
              <a:t>They challenge power to regulate</a:t>
            </a:r>
          </a:p>
          <a:p>
            <a:pPr lvl="1"/>
            <a:r>
              <a:rPr lang="en-US" dirty="0" smtClean="0"/>
              <a:t>States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1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/>
              <a:t>Opinions about </a:t>
            </a:r>
            <a:r>
              <a:rPr lang="en-US" dirty="0" smtClean="0"/>
              <a:t>Government </a:t>
            </a:r>
            <a:r>
              <a:rPr lang="en-US" dirty="0"/>
              <a:t>in the Obama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Impact of Recession</a:t>
            </a:r>
          </a:p>
          <a:p>
            <a:pPr lvl="1"/>
            <a:r>
              <a:rPr lang="en-US" dirty="0" smtClean="0"/>
              <a:t>2008-2009 level of unemployment</a:t>
            </a:r>
          </a:p>
          <a:p>
            <a:pPr lvl="1"/>
            <a:r>
              <a:rPr lang="en-US" dirty="0" smtClean="0"/>
              <a:t>Loss of jobs</a:t>
            </a:r>
          </a:p>
          <a:p>
            <a:pPr lvl="1"/>
            <a:r>
              <a:rPr lang="en-US" dirty="0" smtClean="0"/>
              <a:t>High mortgage rates</a:t>
            </a:r>
          </a:p>
          <a:p>
            <a:pPr lvl="1"/>
            <a:r>
              <a:rPr lang="en-US" dirty="0" smtClean="0"/>
              <a:t>Bailouts</a:t>
            </a:r>
          </a:p>
          <a:p>
            <a:r>
              <a:rPr lang="en-US" dirty="0" smtClean="0"/>
              <a:t>Reaction to President Obama</a:t>
            </a:r>
          </a:p>
          <a:p>
            <a:pPr lvl="1"/>
            <a:r>
              <a:rPr lang="en-US" dirty="0" smtClean="0"/>
              <a:t>Many people did not trust him in matters of national economy; issues of birthplace; citizenship; religion</a:t>
            </a:r>
          </a:p>
          <a:p>
            <a:r>
              <a:rPr lang="en-US" dirty="0" smtClean="0"/>
              <a:t>Reaction to Democratic Policies</a:t>
            </a:r>
          </a:p>
          <a:p>
            <a:pPr lvl="1"/>
            <a:r>
              <a:rPr lang="en-US" dirty="0" smtClean="0"/>
              <a:t>Health care reform; climate change measures; education reform; and stabilize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7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640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Trust and Confidence in Government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629399" cy="519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8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Founders distrusted government and today people have similar sentiments</a:t>
            </a:r>
          </a:p>
          <a:p>
            <a:r>
              <a:rPr lang="en-US" dirty="0" smtClean="0"/>
              <a:t>The role of government should be minimal</a:t>
            </a:r>
          </a:p>
          <a:p>
            <a:r>
              <a:rPr lang="en-US" dirty="0" smtClean="0"/>
              <a:t>Market forces should regulate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580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313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Understanding American Government</vt:lpstr>
      <vt:lpstr>Outline</vt:lpstr>
      <vt:lpstr>Why have Government</vt:lpstr>
      <vt:lpstr>    How did the US developed the size of government we have?  1. The Founders conceptions </vt:lpstr>
      <vt:lpstr>Reasons for Government Expansion </vt:lpstr>
      <vt:lpstr>Americans’ Ambivalence about Government</vt:lpstr>
      <vt:lpstr>Opinions about Government in the Obama Years</vt:lpstr>
      <vt:lpstr>Trust and Confidence in Government       </vt:lpstr>
      <vt:lpstr>Conclusion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American Government</dc:title>
  <dc:creator>John De Graca</dc:creator>
  <cp:lastModifiedBy>John De Graca</cp:lastModifiedBy>
  <cp:revision>11</cp:revision>
  <dcterms:created xsi:type="dcterms:W3CDTF">2011-09-26T18:49:18Z</dcterms:created>
  <dcterms:modified xsi:type="dcterms:W3CDTF">2011-09-26T20:28:54Z</dcterms:modified>
</cp:coreProperties>
</file>